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606040"/>
          </a:xfrm>
          <a:prstGeom prst="rect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15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7DD3FC"/>
                </a:solidFill>
                <a:latin typeface="Arial"/>
              </a:rPr>
              <a:t>УЧЕБНАЯ ПРОГРАММА · ВЫЧИСЛИТЕЛЬНАЯ ГИДРОДИНАМИКА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914400"/>
            <a:ext cx="10607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rgbClr val="FFFFFF"/>
                </a:solidFill>
                <a:latin typeface="Arial"/>
              </a:rPr>
              <a:t>Расчёт обтекания одиночного здания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852928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rgbClr val="14213D"/>
                </a:solidFill>
                <a:latin typeface="Arial"/>
              </a:rPr>
              <a:t>Двумерное обтекание здания в потоке воздуха: метод решётки Больцмана (LBM D2Q9),</a:t>
            </a:r>
          </a:p>
          <a:p>
            <a:pPr algn="l">
              <a:lnSpc>
                <a:spcPct val="115000"/>
              </a:lnSpc>
            </a:pPr>
            <a:r>
              <a:rPr sz="1800" b="0" i="0">
                <a:solidFill>
                  <a:srgbClr val="14213D"/>
                </a:solidFill>
                <a:latin typeface="Arial"/>
              </a:rPr>
              <a:t>расчёт прямо в браузере — без сервера, без установки, офлайн.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79476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3959352"/>
            <a:ext cx="2240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D4ED8"/>
                </a:solidFill>
                <a:latin typeface="Arial"/>
              </a:rPr>
              <a:t>Где считаем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261104"/>
            <a:ext cx="22677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метод решётки Больцмана, D2Q9, столкновение BGK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379476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49040" y="3959352"/>
            <a:ext cx="2240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D4ED8"/>
                </a:solidFill>
                <a:latin typeface="Arial"/>
              </a:rPr>
              <a:t>Где работает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40" y="4261104"/>
            <a:ext cx="22677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любой современный браузер, офлайн;</a:t>
            </a:r>
          </a:p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cfd.expert-val.ru/building/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79476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3959352"/>
            <a:ext cx="2240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D4ED8"/>
                </a:solidFill>
                <a:latin typeface="Arial"/>
              </a:rPr>
              <a:t>Что получаем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4261104"/>
            <a:ext cx="22677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картины U, V, W, P, Cp, завихрённость,</a:t>
            </a:r>
          </a:p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линии тока, Cd и Cl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60" y="379476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35440" y="3959352"/>
            <a:ext cx="2240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D4ED8"/>
                </a:solidFill>
                <a:latin typeface="Arial"/>
              </a:rPr>
              <a:t>Честная оговорка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4261104"/>
            <a:ext cx="22677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результат качественный: двумерная задача</a:t>
            </a:r>
          </a:p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на грубой сетке, не проектный расчёт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89788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Решатель — LBM D2Q9 · физика и граничные условия — по контракту проекта · эталонные данные — Okajima (1982), Schlichting &amp; Gersten, EN 1991-1-4, СП 20.13330.2016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Постановка вопроса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Зачем считать обтекание здания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83080"/>
            <a:ext cx="603504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1200"/>
              </a:spcAft>
            </a:pPr>
            <a:r>
              <a:rPr sz="1650" b="1">
                <a:solidFill>
                  <a:srgbClr val="1D4ED8"/>
                </a:solidFill>
                <a:latin typeface="Arial"/>
              </a:rPr>
              <a:t>—  </a:t>
            </a:r>
            <a:r>
              <a:rPr sz="1650" b="1">
                <a:solidFill>
                  <a:srgbClr val="14213D"/>
                </a:solidFill>
                <a:latin typeface="Arial"/>
              </a:rPr>
              <a:t>Ветер — не постоянный поток, а случайный процесс </a:t>
            </a:r>
            <a:r>
              <a:rPr sz="1650">
                <a:solidFill>
                  <a:srgbClr val="14213D"/>
                </a:solidFill>
                <a:latin typeface="Arial"/>
              </a:rPr>
              <a:t>здание стоит в приземном слое атмосферы, где скорость, направление и масштаб порывов меняются по высоте.</a:t>
            </a:r>
          </a:p>
          <a:p>
            <a:pPr>
              <a:lnSpc>
                <a:spcPct val="106000"/>
              </a:lnSpc>
              <a:spcAft>
                <a:spcPts val="1200"/>
              </a:spcAft>
            </a:pPr>
            <a:r>
              <a:rPr sz="1650" b="1">
                <a:solidFill>
                  <a:srgbClr val="1D4ED8"/>
                </a:solidFill>
                <a:latin typeface="Arial"/>
              </a:rPr>
              <a:t>—  </a:t>
            </a:r>
            <a:r>
              <a:rPr sz="1650" b="1">
                <a:solidFill>
                  <a:srgbClr val="14213D"/>
                </a:solidFill>
                <a:latin typeface="Arial"/>
              </a:rPr>
              <a:t>Ветровая нагрузка решает не только прочность </a:t>
            </a:r>
            <a:r>
              <a:rPr sz="1650">
                <a:solidFill>
                  <a:srgbClr val="14213D"/>
                </a:solidFill>
                <a:latin typeface="Arial"/>
              </a:rPr>
              <a:t>она определяет и комфорт людей в помещении, и работу фасадных систем.</a:t>
            </a:r>
          </a:p>
          <a:p>
            <a:pPr>
              <a:lnSpc>
                <a:spcPct val="106000"/>
              </a:lnSpc>
              <a:spcAft>
                <a:spcPts val="1200"/>
              </a:spcAft>
            </a:pPr>
            <a:r>
              <a:rPr sz="1650" b="1">
                <a:solidFill>
                  <a:srgbClr val="1D4ED8"/>
                </a:solidFill>
                <a:latin typeface="Arial"/>
              </a:rPr>
              <a:t>—  </a:t>
            </a:r>
            <a:r>
              <a:rPr sz="1650" b="1">
                <a:solidFill>
                  <a:srgbClr val="14213D"/>
                </a:solidFill>
                <a:latin typeface="Arial"/>
              </a:rPr>
              <a:t>Стандарты дают расчётную модель, а не физику </a:t>
            </a:r>
            <a:r>
              <a:rPr sz="1650">
                <a:solidFill>
                  <a:srgbClr val="14213D"/>
                </a:solidFill>
                <a:latin typeface="Arial"/>
              </a:rPr>
              <a:t>среднее давление, пиковый и динамический коэффициенты — инженерные допущения, оправданные опытом.</a:t>
            </a:r>
          </a:p>
          <a:p>
            <a:pPr>
              <a:lnSpc>
                <a:spcPct val="106000"/>
              </a:lnSpc>
              <a:spcAft>
                <a:spcPts val="1200"/>
              </a:spcAft>
            </a:pPr>
            <a:r>
              <a:rPr sz="1650" b="1">
                <a:solidFill>
                  <a:srgbClr val="1D4ED8"/>
                </a:solidFill>
                <a:latin typeface="Arial"/>
              </a:rPr>
              <a:t>—  </a:t>
            </a:r>
            <a:r>
              <a:rPr sz="1650" b="1">
                <a:solidFill>
                  <a:srgbClr val="14213D"/>
                </a:solidFill>
                <a:latin typeface="Arial"/>
              </a:rPr>
              <a:t>За углом здания возникает вихревая улица </a:t>
            </a:r>
            <a:r>
              <a:rPr sz="1650">
                <a:solidFill>
                  <a:srgbClr val="14213D"/>
                </a:solidFill>
                <a:latin typeface="Arial"/>
              </a:rPr>
              <a:t>отрыв и вихри — источник пульсаций давления на фасаде и резонанса с собственной частотой конструкции.</a:t>
            </a:r>
          </a:p>
          <a:p>
            <a:pPr>
              <a:lnSpc>
                <a:spcPct val="106000"/>
              </a:lnSpc>
              <a:spcAft>
                <a:spcPts val="1200"/>
              </a:spcAft>
            </a:pPr>
            <a:r>
              <a:rPr sz="1650" b="1">
                <a:solidFill>
                  <a:srgbClr val="1D4ED8"/>
                </a:solidFill>
                <a:latin typeface="Arial"/>
              </a:rPr>
              <a:t>—  </a:t>
            </a:r>
            <a:r>
              <a:rPr sz="1650">
                <a:solidFill>
                  <a:srgbClr val="14213D"/>
                </a:solidFill>
                <a:latin typeface="Arial"/>
              </a:rPr>
              <a:t>Расчёт обтекания нужен, чтобы понять, где и почему появляется нагрузка, — а не чтобы получить готовую цифру.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783080"/>
            <a:ext cx="4480560" cy="4160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0" y="2011680"/>
            <a:ext cx="3931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D4ED8"/>
                </a:solidFill>
                <a:latin typeface="Arial"/>
              </a:rPr>
              <a:t>Два порядка, которые всё определяют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48716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B6B86"/>
                </a:solidFill>
                <a:latin typeface="Arial"/>
              </a:rPr>
              <a:t>Re_H реального здания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0" y="2450592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700" b="1" i="0">
                <a:solidFill>
                  <a:srgbClr val="1D4ED8"/>
                </a:solidFill>
                <a:latin typeface="Arial"/>
              </a:rPr>
              <a:t>10⁶ … 10⁷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273405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H = 30 м, U∞ = 10 м/с, ν = 1,5·10⁻⁵ м²/с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331012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B6B86"/>
                </a:solidFill>
                <a:latin typeface="Arial"/>
              </a:rPr>
              <a:t>Re_H в браузере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0" y="3273552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700" b="1" i="0">
                <a:solidFill>
                  <a:srgbClr val="1D4ED8"/>
                </a:solidFill>
                <a:latin typeface="Arial"/>
              </a:rPr>
              <a:t>10² … 10³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355701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то, что вообще разрешает сетка 160 × 72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0" y="413308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B6B86"/>
                </a:solidFill>
                <a:latin typeface="Arial"/>
              </a:rPr>
              <a:t>Число Маха в решётке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0" y="4096512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700" b="1" i="0">
                <a:solidFill>
                  <a:srgbClr val="1D4ED8"/>
                </a:solidFill>
                <a:latin typeface="Arial"/>
              </a:rPr>
              <a:t>≤ 0,1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0" y="437997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условие несжимаемости, его подбирает решатель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0" y="4956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B6B86"/>
                </a:solidFill>
                <a:latin typeface="Arial"/>
              </a:rPr>
              <a:t>Ячеек в сетке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0" y="4919472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700" b="1" i="0">
                <a:solidFill>
                  <a:srgbClr val="1D4ED8"/>
                </a:solidFill>
                <a:latin typeface="Arial"/>
              </a:rPr>
              <a:t>11 520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520293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160 × 72, шаг 1 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5943600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B45309"/>
                </a:solidFill>
                <a:latin typeface="Arial"/>
              </a:rPr>
              <a:t>Вывод: программа учит физике режимов, а не выдаёт проектные числа.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Задача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Постановка задачи: что именно считаем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457200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Поток набегает слева, ось x — вдоль потока, y — вверх, здание стоит на земле.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Считаем четыре поля </a:t>
            </a:r>
            <a:r>
              <a:rPr sz="1400">
                <a:solidFill>
                  <a:srgbClr val="14213D"/>
                </a:solidFill>
                <a:latin typeface="Arial"/>
              </a:rPr>
              <a:t>U — вдоль потока, V — поперечная, W — вне плоскости (в 2D тождественно 0), P — давление.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Из них получаем </a:t>
            </a:r>
            <a:r>
              <a:rPr sz="1400">
                <a:solidFill>
                  <a:srgbClr val="14213D"/>
                </a:solidFill>
                <a:latin typeface="Arial"/>
              </a:rPr>
              <a:t>Cp, завихрённость ω, функцию тока ψ (линии тока), коэффициенты сопротивления и вертикальной силы.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Границы </a:t>
            </a:r>
            <a:r>
              <a:rPr sz="1400">
                <a:solidFill>
                  <a:srgbClr val="14213D"/>
                </a:solidFill>
                <a:latin typeface="Arial"/>
              </a:rPr>
              <a:t>вход — U = U∞ (или логарифмический профиль приземного слоя), выход — нулевой градиент, земля и здание — прилипание, верх — свободный поток.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Масштаб </a:t>
            </a:r>
            <a:r>
              <a:rPr sz="1400">
                <a:solidFill>
                  <a:srgbClr val="14213D"/>
                </a:solidFill>
                <a:latin typeface="Arial"/>
              </a:rPr>
              <a:t>Re_H = U∞·H/ν, где H — высота здания.</a:t>
            </a:r>
          </a:p>
        </p:txBody>
      </p:sp>
      <p:pic>
        <p:nvPicPr>
          <p:cNvPr id="9" name="Picture 8" descr="fig1-postanov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1691640"/>
            <a:ext cx="6080760" cy="31807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40680" y="4945497"/>
            <a:ext cx="6080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Схема задачи программы: слева набегающий поток, справа выход, здание на земле.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Историческая справка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История: от Ньютона до нейросетевых замыканий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1687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17830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Ньютон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178308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сопротивление пропорционально ρU²A и складывается из давления и трения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33172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1845–1851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23317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Стокс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33172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ламинарное ползучее течение: сопротивление линейно по скорости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8803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1883 / 1895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288036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Рейнольдс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88036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критерий режима (число Рейнольдса) и уравнения Рейнольдса — та самая незакрытая «проблема замыкания»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42900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1904 / 1911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4560" y="34290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Прандтль, фон Карман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42900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пограничный слой и длина смешивания; вихревая улица за отрывом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97764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1963 / 1970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94560" y="39776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Смагоринский, Дирдорф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397764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подсеточная вязкость и первое применение 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52628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1974–1992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4560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Launder–Spalding, Wilcox, Menter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452628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k-ε, k-ω и SST — инженерные стандарты замыкания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07492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1980-е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94560" y="50749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аэродинамика зданий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0" y="507492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аэродинамическая труба, натурные измерения, спектр порывов (Davenport, 1961)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56235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D4ED8"/>
                </a:solidFill>
                <a:latin typeface="Arial"/>
              </a:rPr>
              <a:t>сегодня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94560" y="562356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4213D"/>
                </a:solidFill>
                <a:latin typeface="Arial"/>
              </a:rPr>
              <a:t>нормативы и ИИ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0" y="5623560"/>
            <a:ext cx="6949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B6B86"/>
                </a:solidFill>
                <a:latin typeface="Arial"/>
              </a:rPr>
              <a:t>EN 1991-1-4, СП 20.13330.2016, BS 6399-2; нейросетевые замыкания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5989320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Подробно — в разделе «Теория» программы: каждая дата и ссылка там проверена по первоисточнику.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Интерфейс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Что внутри программы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783080"/>
            <a:ext cx="5212080" cy="42062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96596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D4ED8"/>
                </a:solidFill>
                <a:latin typeface="Arial"/>
              </a:rPr>
              <a:t>Разделы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286000"/>
            <a:ext cx="47548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14213D"/>
                </a:solidFill>
                <a:latin typeface="Arial"/>
              </a:rPr>
              <a:t>«Расчёт» · «Теория» · «Большие компьютеры» · «Инструкция»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78892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D4ED8"/>
                </a:solidFill>
                <a:latin typeface="Arial"/>
              </a:rPr>
              <a:t>Два режима работы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108960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Расчёт в браузере </a:t>
            </a:r>
            <a:r>
              <a:rPr sz="1300">
                <a:solidFill>
                  <a:srgbClr val="14213D"/>
                </a:solidFill>
                <a:latin typeface="Arial"/>
              </a:rPr>
              <a:t>считает сам браузер, по вашим параметрам.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Демо-режим (без сервера) </a:t>
            </a:r>
            <a:r>
              <a:rPr sz="1300">
                <a:solidFill>
                  <a:srgbClr val="14213D"/>
                </a:solidFill>
                <a:latin typeface="Arial"/>
              </a:rPr>
              <a:t>готовые снимки расчёта, показ без пересчёта.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34340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D4ED8"/>
                </a:solidFill>
                <a:latin typeface="Arial"/>
              </a:rPr>
              <a:t>Кнопки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663440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14213D"/>
                </a:solidFill>
                <a:latin typeface="Arial"/>
              </a:rPr>
              <a:t>«Рассчитать» · «Остановить» · «Очистить»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120640"/>
            <a:ext cx="47548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 i="0">
                <a:solidFill>
                  <a:srgbClr val="5B6B86"/>
                </a:solidFill>
                <a:latin typeface="Arial"/>
              </a:rPr>
              <a:t>Ничего не устанавливается, интернет не нужен: программа работает офлайн, с файла на диске.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783080"/>
            <a:ext cx="5257800" cy="42062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96596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D4ED8"/>
                </a:solidFill>
                <a:latin typeface="Arial"/>
              </a:rPr>
              <a:t>Параметры расчёта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267712"/>
            <a:ext cx="480060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Скорость потока U∞, высота H и ширина B здания, положение по потоку, тип крыши (плоская / двускатная + высота крыши), число Рейнольдса Re (с автоподстановкой ν = U∞·H/Re и возможностью задать ν вручную), режим: ламинарный или LES, коэффициент Смагоринского Cs, профиль набегающего потока (равномерный / логарифмический), размеры домена Lx и Ly, сетка nx × ny, число итераций.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93192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D4ED8"/>
                </a:solidFill>
                <a:latin typeface="Arial"/>
              </a:rPr>
              <a:t>Что на выходе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4233672"/>
            <a:ext cx="4800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Картины |U|, U, V, W, P, Cp и завихрённости (опционально — векторы скорости); изолинии функции тока; профили скорости перед зданием и в следе; Cp по высоте на наветренной и заветренной грани; таблица результатов, таблица сравнения с эталоном и таблица констант; экспорт результата в CSV.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Как считаем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Метод: решётка Больцмана D2Q9 со столкновением BGK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457200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Состояние — не скорость и давление, а девять функций распределения fᵢ </a:t>
            </a:r>
            <a:r>
              <a:rPr sz="1300">
                <a:solidFill>
                  <a:srgbClr val="14213D"/>
                </a:solidFill>
                <a:latin typeface="Arial"/>
              </a:rPr>
              <a:t>«плотности» девяти направлений движения.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Два шага на каждой итерации </a:t>
            </a:r>
            <a:r>
              <a:rPr sz="1300">
                <a:solidFill>
                  <a:srgbClr val="14213D"/>
                </a:solidFill>
                <a:latin typeface="Arial"/>
              </a:rPr>
              <a:t>перенос (сдвиг fᵢ на ячейку) и столкновение (перемешивание по BGK, вязкость через τ = 3ν_lb + ½).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Макрополя восстанавливаются суммами по fᵢ </a:t>
            </a:r>
            <a:r>
              <a:rPr sz="1300">
                <a:solidFill>
                  <a:srgbClr val="14213D"/>
                </a:solidFill>
                <a:latin typeface="Arial"/>
              </a:rPr>
              <a:t>давление p = ρ c_s² Σfᵢ, c_s² = 1/3.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Масштабирование безразмерное </a:t>
            </a:r>
            <a:r>
              <a:rPr sz="1300">
                <a:solidFill>
                  <a:srgbClr val="14213D"/>
                </a:solidFill>
                <a:latin typeface="Arial"/>
              </a:rPr>
              <a:t>Re в решётке тождественно равен физическому, поэтому масштаб не искажает физику.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Ограничение устойчивости </a:t>
            </a:r>
            <a:r>
              <a:rPr sz="1300">
                <a:solidFill>
                  <a:srgbClr val="14213D"/>
                </a:solidFill>
                <a:latin typeface="Arial"/>
              </a:rPr>
              <a:t>Ma = u_lb/c_s ≤ 0,1 — решатель сам подбирает Δt и Δx и честно сообщает, на какой сетке считал.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Цена метода </a:t>
            </a:r>
            <a:r>
              <a:rPr sz="1300">
                <a:solidFill>
                  <a:srgbClr val="14213D"/>
                </a:solidFill>
                <a:latin typeface="Arial"/>
              </a:rPr>
              <a:t>острые углы и сжимаемые течения — слабое место, поэтому углы здания скруглены, а скорость ограничена.</a:t>
            </a:r>
          </a:p>
        </p:txBody>
      </p:sp>
      <p:pic>
        <p:nvPicPr>
          <p:cNvPr id="9" name="Picture 8" descr="fig2-lb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1828800"/>
            <a:ext cx="6035040" cy="29710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40680" y="4873049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Набор скоростей D2Q9 и цикл «перенос → столкновение».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Поля результата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Переменные U, V, W, P: что на них видно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484632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U — продольная скорость </a:t>
            </a:r>
            <a:r>
              <a:rPr sz="1400">
                <a:solidFill>
                  <a:srgbClr val="14213D"/>
                </a:solidFill>
                <a:latin typeface="Arial"/>
              </a:rPr>
              <a:t>набегающий поток, разгон над крышей, замедление в сле.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V — вертикальная скорость </a:t>
            </a:r>
            <a:r>
              <a:rPr sz="1400">
                <a:solidFill>
                  <a:srgbClr val="14213D"/>
                </a:solidFill>
                <a:latin typeface="Arial"/>
              </a:rPr>
              <a:t>вверх-вниз; в зоне отрыва меняет знак, рисуя круговое движение.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W — вне плоскости потока </a:t>
            </a:r>
            <a:r>
              <a:rPr sz="1400">
                <a:solidFill>
                  <a:srgbClr val="14213D"/>
                </a:solidFill>
                <a:latin typeface="Arial"/>
              </a:rPr>
              <a:t>в двумерной постановке тождественно нулевая — на картине это видно как пустое поле.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P — давление </a:t>
            </a:r>
            <a:r>
              <a:rPr sz="1400">
                <a:solidFill>
                  <a:srgbClr val="14213D"/>
                </a:solidFill>
                <a:latin typeface="Arial"/>
              </a:rPr>
              <a:t>повышено на наветренной грани, резко снижено за зданием и над крышей.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Производные </a:t>
            </a:r>
            <a:r>
              <a:rPr sz="1400">
                <a:solidFill>
                  <a:srgbClr val="14213D"/>
                </a:solidFill>
                <a:latin typeface="Arial"/>
              </a:rPr>
              <a:t>Cp (давление в безразмерном виде), ω = ∂v/∂x − ∂u/∂y (вихри), ψ (линии тока), Cd и вертикальная сила.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Смотреть надо не на «красивую картинку», а на физику: где начинается отрыв, где зона низкого давления, что уносят вихри.</a:t>
            </a:r>
          </a:p>
        </p:txBody>
      </p:sp>
      <p:pic>
        <p:nvPicPr>
          <p:cNvPr id="9" name="Picture 8" descr="fig7-fiel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783080"/>
            <a:ext cx="5806440" cy="28585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0" y="4714787"/>
            <a:ext cx="5806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Один расчёт — четыре картины: |U|, Cp, завихрённость и линии тока (снимок lam-50).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Режим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Ламинарный расчёт: что видно и что проверяем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566928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Что видно </a:t>
            </a:r>
            <a:r>
              <a:rPr sz="1350">
                <a:solidFill>
                  <a:srgbClr val="14213D"/>
                </a:solidFill>
                <a:latin typeface="Arial"/>
              </a:rPr>
              <a:t>поток переходит через верхнюю кромку и плавно уходит вниз; за зданием — длинная замкнутая зона рециркуляции, отрыв от задних углов.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Корректен при Re_H ≲ 1000 </a:t>
            </a:r>
            <a:r>
              <a:rPr sz="1350">
                <a:solidFill>
                  <a:srgbClr val="14213D"/>
                </a:solidFill>
                <a:latin typeface="Arial"/>
              </a:rPr>
              <a:t>в этом диапазоне ламинарная модель не притворяется, а действительно описывает течение.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Проверка 1 — сохранение массы </a:t>
            </a:r>
            <a:r>
              <a:rPr sz="1350">
                <a:solidFill>
                  <a:srgbClr val="14213D"/>
                </a:solidFill>
                <a:latin typeface="Arial"/>
              </a:rPr>
              <a:t>накопление за 1000 итераций меньше 1 %.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Проверка 2 — скорость </a:t>
            </a:r>
            <a:r>
              <a:rPr sz="1350">
                <a:solidFill>
                  <a:srgbClr val="14213D"/>
                </a:solidFill>
                <a:latin typeface="Arial"/>
              </a:rPr>
              <a:t>локальное число Маха в решётке меньше 0,25 (по U∞ норма была бы физически неверной).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Проверка 3 — герметичность </a:t>
            </a:r>
            <a:r>
              <a:rPr sz="1350">
                <a:solidFill>
                  <a:srgbClr val="14213D"/>
                </a:solidFill>
                <a:latin typeface="Arial"/>
              </a:rPr>
              <a:t>сквозь здание потока нет, max|U| меньше 1 % U∞.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Проверка 4 — давление </a:t>
            </a:r>
            <a:r>
              <a:rPr sz="1350">
                <a:solidFill>
                  <a:srgbClr val="14213D"/>
                </a:solidFill>
                <a:latin typeface="Arial"/>
              </a:rPr>
              <a:t>на наветренной грани Cp &gt; 0,2 и втрое больше, чем на заветренной.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Проверка 5 — опорная скорость </a:t>
            </a:r>
            <a:r>
              <a:rPr sz="1350">
                <a:solidFill>
                  <a:srgbClr val="14213D"/>
                </a:solidFill>
                <a:latin typeface="Arial"/>
              </a:rPr>
              <a:t>U_оп в пределах ±20 % от U∞, иначе «поедут» все коэффициенты.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20840" y="1783080"/>
            <a:ext cx="4800600" cy="21031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49440" y="1938528"/>
            <a:ext cx="4343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B45309"/>
                </a:solidFill>
                <a:latin typeface="Arial"/>
              </a:rPr>
              <a:t>Чего проверять НЕ надо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2249424"/>
            <a:ext cx="434340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250" b="1">
                <a:solidFill>
                  <a:srgbClr val="B45309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Симметрию картины </a:t>
            </a:r>
            <a:r>
              <a:rPr sz="1250">
                <a:solidFill>
                  <a:srgbClr val="14213D"/>
                </a:solidFill>
                <a:latin typeface="Arial"/>
              </a:rPr>
              <a:t>слой за зданием физически ломает симметрию.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250" b="1">
                <a:solidFill>
                  <a:srgbClr val="B45309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Cp = 1 в точке торможения как жёсткую норму </a:t>
            </a:r>
            <a:r>
              <a:rPr sz="1250">
                <a:solidFill>
                  <a:srgbClr val="14213D"/>
                </a:solidFill>
                <a:latin typeface="Arial"/>
              </a:rPr>
              <a:t>при Ma = 0,1 сигнал давления — доли процента плотности.</a:t>
            </a:r>
          </a:p>
        </p:txBody>
      </p:sp>
      <p:pic>
        <p:nvPicPr>
          <p:cNvPr id="12" name="Picture 11" descr="fig6-profi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041648"/>
            <a:ext cx="4526280" cy="24402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Режим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Турбулентный режим (LES): вихри и ограничения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566928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Что добавляет LES </a:t>
            </a:r>
            <a:r>
              <a:rPr sz="1350">
                <a:solidFill>
                  <a:srgbClr val="14213D"/>
                </a:solidFill>
                <a:latin typeface="Arial"/>
              </a:rPr>
              <a:t>подсеточную вязкость ν_t = (C_s·Δ)²·|S|, C_s = 0,14 по Смагоринскому (1963) — за зданием появляется вихревая структура.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Когда включать </a:t>
            </a:r>
            <a:r>
              <a:rPr sz="1350">
                <a:solidFill>
                  <a:srgbClr val="14213D"/>
                </a:solidFill>
                <a:latin typeface="Arial"/>
              </a:rPr>
              <a:t>при Re_H &gt; 1000; ниже ламинарный режим честнее и проверяем.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Честное ограничение </a:t>
            </a:r>
            <a:r>
              <a:rPr sz="1350">
                <a:solidFill>
                  <a:srgbClr val="14213D"/>
                </a:solidFill>
                <a:latin typeface="Arial"/>
              </a:rPr>
              <a:t>сетка 160 × 72 не разрешает мелких вихрей, поэтому подсеточная вязкость фактически подставляется вместо них.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Следствие </a:t>
            </a:r>
            <a:r>
              <a:rPr sz="1350">
                <a:solidFill>
                  <a:srgbClr val="14213D"/>
                </a:solidFill>
                <a:latin typeface="Arial"/>
              </a:rPr>
              <a:t>результат качественный — видно, где отрыв и куда уходят вихри, но Cd, Cp и спектр отсюда брать нельзя.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Что видно плохого </a:t>
            </a:r>
            <a:r>
              <a:rPr sz="1350">
                <a:solidFill>
                  <a:srgbClr val="14213D"/>
                </a:solidFill>
                <a:latin typeface="Arial"/>
              </a:rPr>
              <a:t>в LES-режиме в поле остаются сеточные пульсации; это не «турбулентность» в полном смысле, а её грубый слепок.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Вывод </a:t>
            </a:r>
            <a:r>
              <a:rPr sz="1350">
                <a:solidFill>
                  <a:srgbClr val="14213D"/>
                </a:solidFill>
                <a:latin typeface="Arial"/>
              </a:rPr>
              <a:t>LES в браузере — инструмент для понимания структуры течения, а не источник проектных чисел.</a:t>
            </a:r>
          </a:p>
        </p:txBody>
      </p:sp>
      <p:pic>
        <p:nvPicPr>
          <p:cNvPr id="9" name="Picture 8" descr="fig8-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1783080"/>
            <a:ext cx="4983480" cy="17633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37960" y="3619617"/>
            <a:ext cx="4983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Снимок les-1000: завихрённость и линии тока за зданием (Re = 1000, LES).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Параметры здания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Геометрия: что можно менять и как это меняет картину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457200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Меняются </a:t>
            </a:r>
            <a:r>
              <a:rPr sz="1350">
                <a:solidFill>
                  <a:srgbClr val="14213D"/>
                </a:solidFill>
                <a:latin typeface="Arial"/>
              </a:rPr>
              <a:t>положение по потоку (левая грань x0), ширина B (правая грань x1), высота H, тип крыши и высота двускатной крыши.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При смене геометрии поле сбрасывается и считается заново </a:t>
            </a:r>
            <a:r>
              <a:rPr sz="1350">
                <a:solidFill>
                  <a:srgbClr val="14213D"/>
                </a:solidFill>
                <a:latin typeface="Arial"/>
              </a:rPr>
              <a:t>меняется вся картина, а не только её часть.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Плоская крыша </a:t>
            </a:r>
            <a:r>
              <a:rPr sz="1350">
                <a:solidFill>
                  <a:srgbClr val="14213D"/>
                </a:solidFill>
                <a:latin typeface="Arial"/>
              </a:rPr>
              <a:t>поток переходит через кромку, отрыв — от задних углов.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Двускатная крыша </a:t>
            </a:r>
            <a:r>
              <a:rPr sz="1350">
                <a:solidFill>
                  <a:srgbClr val="14213D"/>
                </a:solidFill>
                <a:latin typeface="Arial"/>
              </a:rPr>
              <a:t>на коньке возникает отрыв, за коньком — отрывная зона, след короче и подвижнее.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Широкий корпус (B = 2H) </a:t>
            </a:r>
            <a:r>
              <a:rPr sz="1350">
                <a:solidFill>
                  <a:srgbClr val="14213D"/>
                </a:solidFill>
                <a:latin typeface="Arial"/>
              </a:rPr>
              <a:t>над длинной крышей разгон сильнее, вертикальная сила (отсос) заметно больше.</a:t>
            </a:r>
          </a:p>
          <a:p>
            <a:pPr>
              <a:lnSpc>
                <a:spcPct val="106000"/>
              </a:lnSpc>
              <a:spcAft>
                <a:spcPts val="7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Смотреть в первую очередь </a:t>
            </a:r>
            <a:r>
              <a:rPr sz="1350">
                <a:solidFill>
                  <a:srgbClr val="14213D"/>
                </a:solidFill>
                <a:latin typeface="Arial"/>
              </a:rPr>
              <a:t>где начинается отрыв и что он уносит.</a:t>
            </a:r>
          </a:p>
        </p:txBody>
      </p:sp>
      <p:pic>
        <p:nvPicPr>
          <p:cNvPr id="9" name="Picture 8" descr="fig4-geome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1737360"/>
            <a:ext cx="6080760" cy="39765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40680" y="5787101"/>
            <a:ext cx="6080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Одна скорость, одно Re — плоская и двускатная крыша (lam-50 и gable-50).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Коэффициенты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Силы и Cp: как читать результат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475488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Cp = (p − p∞)/(½ρU∞²) </a:t>
            </a:r>
            <a:r>
              <a:rPr sz="1300">
                <a:solidFill>
                  <a:srgbClr val="14213D"/>
                </a:solidFill>
                <a:latin typeface="Arial"/>
              </a:rPr>
              <a:t>+1 в идеальной точке торможения, отрицательный — в зоне отрыва и над крышей.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Cd = F_x/(½ρU∞²·B) </a:t>
            </a:r>
            <a:r>
              <a:rPr sz="1300">
                <a:solidFill>
                  <a:srgbClr val="14213D"/>
                </a:solidFill>
                <a:latin typeface="Arial"/>
              </a:rPr>
              <a:t>не константа формы, а функция режима, шероховатости, угла и выбранной площади.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Cl в программе — это суммарная вертикальная сила </a:t>
            </a:r>
            <a:r>
              <a:rPr sz="1300">
                <a:solidFill>
                  <a:srgbClr val="14213D"/>
                </a:solidFill>
                <a:latin typeface="Arial"/>
              </a:rPr>
              <a:t>в основном отсос на плоской крыше, делённый на динамическое давление и площадь наветренной грани. Называть это «подъёмной силой» в классическом смысле нельзя.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Эталон </a:t>
            </a:r>
            <a:r>
              <a:rPr sz="1300">
                <a:solidFill>
                  <a:srgbClr val="14213D"/>
                </a:solidFill>
                <a:latin typeface="Arial"/>
              </a:rPr>
              <a:t>изолированный двумерный квадратный цилиндр при Re = 200 даёт Cd ≈ 1,48 (Okajima, 1982).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Наши числа выше эталона </a:t>
            </a:r>
            <a:r>
              <a:rPr sz="1300">
                <a:solidFill>
                  <a:srgbClr val="14213D"/>
                </a:solidFill>
                <a:latin typeface="Arial"/>
              </a:rPr>
              <a:t>главный вклад — завышенное базовое разрежение за зданием на грубой сетке (в снимках Cp сзади от −1,9 до −3,8 против ≈ −1…−1,3 в опыте); далее — двумерность; и лишь потом блокировка канала (≈ 28 % высоты домена, вклад около 8 %). Проектные значения берутся из EN 1991-1-4 и СП 20.13330.2016.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Практика </a:t>
            </a:r>
            <a:r>
              <a:rPr sz="1300">
                <a:solidFill>
                  <a:srgbClr val="14213D"/>
                </a:solidFill>
                <a:latin typeface="Arial"/>
              </a:rPr>
              <a:t>сравнивайте не цифру, а знак и порядок величины — и всегда с указанием, какая площадь принята.</a:t>
            </a:r>
          </a:p>
        </p:txBody>
      </p:sp>
      <p:pic>
        <p:nvPicPr>
          <p:cNvPr id="9" name="Picture 8" descr="fig3-cp-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737360"/>
            <a:ext cx="5852160" cy="31550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0" y="4965590"/>
            <a:ext cx="5852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Cp по высоте на наветренной и заветренной грани (снимок lam-50).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Замыкание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Модели турбулентности: что доступно в программе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658368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Проблема замыкания </a:t>
            </a:r>
            <a:r>
              <a:rPr sz="1250">
                <a:solidFill>
                  <a:srgbClr val="14213D"/>
                </a:solidFill>
                <a:latin typeface="Arial"/>
              </a:rPr>
              <a:t>после усреднения по времени в уравнении импульса появляется тензор рейнольдсовских напряжений — шесть неизвестных на четыре уравнения.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k-ε (Launder–Spalding, 1974) </a:t>
            </a:r>
            <a:r>
              <a:rPr sz="1250">
                <a:solidFill>
                  <a:srgbClr val="14213D"/>
                </a:solidFill>
                <a:latin typeface="Arial"/>
              </a:rPr>
              <a:t>две величины — энергия и скорость её диссипации. Работает там, где нет отрыва; за зданием — сочетает обратный каскад, который модель не содержит.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k-ω (Wilcox, 1988) и SST (Menter, 1992) </a:t>
            </a:r>
            <a:r>
              <a:rPr sz="1250">
                <a:solidFill>
                  <a:srgbClr val="14213D"/>
                </a:solidFill>
                <a:latin typeface="Arial"/>
              </a:rPr>
              <a:t>лучше ведут себя у стенки и в зоне отрыва, но капризны на границе потока, где «свободного потока» вообще нет.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RSM (Launder, 1989) </a:t>
            </a:r>
            <a:r>
              <a:rPr sz="1250">
                <a:solidFill>
                  <a:srgbClr val="14213D"/>
                </a:solidFill>
                <a:latin typeface="Arial"/>
              </a:rPr>
              <a:t>переносит сам тензор напряжений. Честнее, но дороже — и не гарантирует лучший ответ.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DES (Spalding, 1997) </a:t>
            </a:r>
            <a:r>
              <a:rPr sz="1250">
                <a:solidFill>
                  <a:srgbClr val="14213D"/>
                </a:solidFill>
                <a:latin typeface="Arial"/>
              </a:rPr>
              <a:t>гибрид RANS/LES, переключение по масштабу вихря. Требует неоднородной сетки — в браузерной программе неприменим.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LES (Смагоринский, 1963; Дирдорф, 1970) </a:t>
            </a:r>
            <a:r>
              <a:rPr sz="1250">
                <a:solidFill>
                  <a:srgbClr val="14213D"/>
                </a:solidFill>
                <a:latin typeface="Arial"/>
              </a:rPr>
              <a:t>крупные вихри считаются, мелкие заменяются формулой. В программе — с честной оговоркой о качестве.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В программе доступны ровно два режима </a:t>
            </a:r>
            <a:r>
              <a:rPr sz="1250">
                <a:solidFill>
                  <a:srgbClr val="14213D"/>
                </a:solidFill>
                <a:latin typeface="Arial"/>
              </a:rPr>
              <a:t>ламинарный (Re ≲ 1000, проверяемый) и LES-подобный (качественный).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783080"/>
            <a:ext cx="3886200" cy="402336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0" y="1965960"/>
            <a:ext cx="3429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 i="0">
                <a:solidFill>
                  <a:srgbClr val="1D4ED8"/>
                </a:solidFill>
                <a:latin typeface="Arial"/>
              </a:rPr>
              <a:t>Как проверять модель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2286000"/>
            <a:ext cx="342900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Положительность диссипации </a:t>
            </a:r>
            <a:r>
              <a:rPr sz="1300">
                <a:solidFill>
                  <a:srgbClr val="14213D"/>
                </a:solidFill>
                <a:latin typeface="Arial"/>
              </a:rPr>
              <a:t>отрицательная турбулентная энергия — признак ошибки.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Сходимость по сетке </a:t>
            </a:r>
            <a:r>
              <a:rPr sz="1300">
                <a:solidFill>
                  <a:srgbClr val="14213D"/>
                </a:solidFill>
                <a:latin typeface="Arial"/>
              </a:rPr>
              <a:t>40, 80, 160 ячеек должны вести к одному ответу.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Баланс расхода </a:t>
            </a:r>
            <a:r>
              <a:rPr sz="1300">
                <a:solidFill>
                  <a:srgbClr val="14213D"/>
                </a:solidFill>
                <a:latin typeface="Arial"/>
              </a:rPr>
              <a:t>дисбаланс на «сошедшемся» расчёте означает, что сошлись не все уравнения.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Записанные границы применимости </a:t>
            </a:r>
            <a:r>
              <a:rPr sz="1300">
                <a:solidFill>
                  <a:srgbClr val="14213D"/>
                </a:solidFill>
                <a:latin typeface="Arial"/>
              </a:rPr>
              <a:t>«работает при больших Re» — не описание применимости.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Машинное обучение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ИИ в моделях турбулентности: трезвая оценка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658368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Место ИИ — замыкание </a:t>
            </a:r>
            <a:r>
              <a:rPr sz="1250">
                <a:solidFill>
                  <a:srgbClr val="14213D"/>
                </a:solidFill>
                <a:latin typeface="Arial"/>
              </a:rPr>
              <a:t>уравнения, дискретизация и граничные условия в CFD уже устроены; не хватает ровно одного — как мелкие вихри передают импульс.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a priori против a posteriori </a:t>
            </a:r>
            <a:r>
              <a:rPr sz="1250">
                <a:solidFill>
                  <a:srgbClr val="14213D"/>
                </a:solidFill>
                <a:latin typeface="Arial"/>
              </a:rPr>
              <a:t>сеть, обученная на DNS и проверенная на тех же данных, может оказаться бесполезной внутри работающего солвера. Это главный источник оптимистичных чисел в литературе.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Нейрооператоры </a:t>
            </a:r>
            <a:r>
              <a:rPr sz="1250">
                <a:solidFill>
                  <a:srgbClr val="14213D"/>
                </a:solidFill>
                <a:latin typeface="Arial"/>
              </a:rPr>
              <a:t>DeepONet (Lu et al., Nature Machine Intelligence, 2021) и FNO (Li et al., ICLR 2021, arXiv:2010.08895) — сеть учит целое семейство решений; у FNO заявлено перенос на другое разрешение сетки и ускорение до трёх порядков.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Гибрид RANS + машинное обучение </a:t>
            </a:r>
            <a:r>
              <a:rPr sz="1250">
                <a:solidFill>
                  <a:srgbClr val="14213D"/>
                </a:solidFill>
                <a:latin typeface="Arial"/>
              </a:rPr>
              <a:t>Kochkov et al., PNAS 2021 — сопоставимое качество на сетке в 8–10 раз мельче и ускорение в 40–80 раз.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Где ломается </a:t>
            </a:r>
            <a:r>
              <a:rPr sz="1250">
                <a:solidFill>
                  <a:srgbClr val="14213D"/>
                </a:solidFill>
                <a:latin typeface="Arial"/>
              </a:rPr>
              <a:t>перенос между геометриями, зависимость от фильтра и разрешения, стоимость DNS-данных, отсутствие гарантий энергетической устойчивости.</a:t>
            </a:r>
          </a:p>
          <a:p>
            <a:pPr>
              <a:lnSpc>
                <a:spcPct val="106000"/>
              </a:lnSpc>
              <a:spcAft>
                <a:spcPts val="500"/>
              </a:spcAft>
            </a:pPr>
            <a:r>
              <a:rPr sz="1250" b="1">
                <a:solidFill>
                  <a:srgbClr val="1D4ED8"/>
                </a:solidFill>
                <a:latin typeface="Arial"/>
              </a:rPr>
              <a:t>—  </a:t>
            </a:r>
            <a:r>
              <a:rPr sz="1250" b="1">
                <a:solidFill>
                  <a:srgbClr val="14213D"/>
                </a:solidFill>
                <a:latin typeface="Arial"/>
              </a:rPr>
              <a:t>Для этой программы </a:t>
            </a:r>
            <a:r>
              <a:rPr sz="1250">
                <a:solidFill>
                  <a:srgbClr val="14213D"/>
                </a:solidFill>
                <a:latin typeface="Arial"/>
              </a:rPr>
              <a:t>выигрыша не будет — считать и так быстро, а точность выросла бы вряд ли. Место ИИ здесь — в теории, а не в коде.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783080"/>
            <a:ext cx="3886200" cy="4023360"/>
          </a:xfrm>
          <a:prstGeom prst="roundRect">
            <a:avLst>
              <a:gd name="adj" fmla="val 3500"/>
            </a:avLst>
          </a:prstGeom>
          <a:solidFill>
            <a:srgbClr val="FFF8E1"/>
          </a:solidFill>
          <a:ln w="127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0" y="1965960"/>
            <a:ext cx="3429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 i="0">
                <a:solidFill>
                  <a:srgbClr val="B45309"/>
                </a:solidFill>
                <a:latin typeface="Arial"/>
              </a:rPr>
              <a:t>Короткий вывод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2331720"/>
            <a:ext cx="342900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14213D"/>
                </a:solidFill>
                <a:latin typeface="Arial"/>
              </a:rPr>
              <a:t>ИИ не отменяет физику — он заменяет наши догадки о ней.</a:t>
            </a:r>
          </a:p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14213D"/>
                </a:solidFill>
                <a:latin typeface="Arial"/>
              </a:rPr>
              <a:t/>
            </a:r>
          </a:p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14213D"/>
                </a:solidFill>
                <a:latin typeface="Arial"/>
              </a:rPr>
              <a:t>И там, где это происходит, честная граница применимости задаётся областью данных, а не нашим пониманием механизма. Именно поэтому «модель работает при больших Re» — не описание, а лозунг.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Как отправить расчёт на кластер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Большие компьютеры: зачем нужен HPC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576072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Зачем </a:t>
            </a:r>
            <a:r>
              <a:rPr sz="1400">
                <a:solidFill>
                  <a:srgbClr val="14213D"/>
                </a:solidFill>
                <a:latin typeface="Arial"/>
              </a:rPr>
              <a:t>прямое численное моделирование реального здания — это 10⁹…10¹⁰ точек и тысячи ядер; в браузере 11 520 ячеек и один поток.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Коды </a:t>
            </a:r>
            <a:r>
              <a:rPr sz="1400">
                <a:solidFill>
                  <a:srgbClr val="14213D"/>
                </a:solidFill>
                <a:latin typeface="Arial"/>
              </a:rPr>
              <a:t>OpenFOAM (RANS и LES, реальные blockMeshDict / fvSchemes / fvSolution), NekRS, FEniCS, специализированные DNS-коды.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Порядок работы </a:t>
            </a:r>
            <a:r>
              <a:rPr sz="1400">
                <a:solidFill>
                  <a:srgbClr val="14213D"/>
                </a:solidFill>
                <a:latin typeface="Arial"/>
              </a:rPr>
              <a:t>постановка сетки → файл задания → постановка в очередь → мониторинг → вытаскивание результата.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Очереди </a:t>
            </a:r>
            <a:r>
              <a:rPr sz="1400">
                <a:solidFill>
                  <a:srgbClr val="14213D"/>
                </a:solidFill>
                <a:latin typeface="Arial"/>
              </a:rPr>
              <a:t>SLURM, PBS, LSF, SGE — отличаются именами команд, логика одна: планировщик решает, когда и где считать.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Результат </a:t>
            </a:r>
            <a:r>
              <a:rPr sz="1400">
                <a:solidFill>
                  <a:srgbClr val="14213D"/>
                </a:solidFill>
                <a:latin typeface="Arial"/>
              </a:rPr>
              <a:t>он лежит в каталоге вычислительного узла в нечитаемом виде; картинку и отчёт делают отдельно — ParaView, pvpython, VNC.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Что проверять </a:t>
            </a:r>
            <a:r>
              <a:rPr sz="1400">
                <a:solidFill>
                  <a:srgbClr val="14213D"/>
                </a:solidFill>
                <a:latin typeface="Arial"/>
              </a:rPr>
              <a:t>сходимость по сетке и баланс массы. Ошибки чаще не явные, а тихие: расчёт посчитался, но результат неправильный.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12280" y="1783080"/>
            <a:ext cx="4709160" cy="4114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0" y="1965960"/>
            <a:ext cx="4251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 i="0">
                <a:solidFill>
                  <a:srgbClr val="1D4ED8"/>
                </a:solidFill>
                <a:latin typeface="Arial"/>
              </a:rPr>
              <a:t>Порядок величин стоимости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0" y="23774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Браузер, LBM 160 × 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2350008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 i="0">
                <a:solidFill>
                  <a:srgbClr val="1D4ED8"/>
                </a:solidFill>
                <a:latin typeface="Arial"/>
              </a:rPr>
              <a:t>11 520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2606040"/>
            <a:ext cx="4251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ячеек · секунды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0" y="3090672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OpenFOAM, RANS, средняя сетка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64040" y="3063240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 i="0">
                <a:solidFill>
                  <a:srgbClr val="1D4ED8"/>
                </a:solidFill>
                <a:latin typeface="Arial"/>
              </a:rPr>
              <a:t>10⁶–10⁷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3319272"/>
            <a:ext cx="4251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ячеек · часы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80390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LES с пограничным слоем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64040" y="377647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 i="0">
                <a:solidFill>
                  <a:srgbClr val="1D4ED8"/>
                </a:solidFill>
                <a:latin typeface="Arial"/>
              </a:rPr>
              <a:t>10⁸+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4032504"/>
            <a:ext cx="4251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ячеек · сутки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451713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4213D"/>
                </a:solidFill>
                <a:latin typeface="Arial"/>
              </a:rPr>
              <a:t>DNS реального здания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64040" y="4489704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 i="0">
                <a:solidFill>
                  <a:srgbClr val="1D4ED8"/>
                </a:solidFill>
                <a:latin typeface="Arial"/>
              </a:rPr>
              <a:t>10⁹–10¹⁰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4745736"/>
            <a:ext cx="4251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ячеек · месяцы, тысячи ядер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5303520"/>
            <a:ext cx="4251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Все команды и постановки в разделе программы — рабочие, из реальных систем.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Показ без пересчёта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Демо-режим: что это и зачем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6035040" cy="4023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Что это </a:t>
            </a:r>
            <a:r>
              <a:rPr sz="1350">
                <a:solidFill>
                  <a:srgbClr val="14213D"/>
                </a:solidFill>
                <a:latin typeface="Arial"/>
              </a:rPr>
              <a:t>пять снимков расчёта, полученных тем же решателем LBM D2Q9, что и живой режим, на одной сетке 160 × 72.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Зачем </a:t>
            </a:r>
            <a:r>
              <a:rPr sz="1350">
                <a:solidFill>
                  <a:srgbClr val="14213D"/>
                </a:solidFill>
                <a:latin typeface="Arial"/>
              </a:rPr>
              <a:t>показать программу на офлайн-презентации, в учебной аудитории, на чужом компьютере — без ожидания расчёта и без сети.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Что внутри </a:t>
            </a:r>
            <a:r>
              <a:rPr sz="1350">
                <a:solidFill>
                  <a:srgbClr val="14213D"/>
                </a:solidFill>
                <a:latin typeface="Arial"/>
              </a:rPr>
              <a:t>lam-50 (ламинарное обтекание), lam-300 (отрыв и неустойчивость), les-1000 (вихревые структуры), gable-50 (двускатная крыша), wide-50 (широкое здание).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Чего демо-режим не делает </a:t>
            </a:r>
            <a:r>
              <a:rPr sz="1350">
                <a:solidFill>
                  <a:srgbClr val="14213D"/>
                </a:solidFill>
                <a:latin typeface="Arial"/>
              </a:rPr>
              <a:t>не считает под ваши параметры, не измеряет точность и не заменяет живой расчёт.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Честность </a:t>
            </a:r>
            <a:r>
              <a:rPr sz="1350">
                <a:solidFill>
                  <a:srgbClr val="14213D"/>
                </a:solidFill>
                <a:latin typeface="Arial"/>
              </a:rPr>
              <a:t>плашка под результатом прямо пишет, какой снимок показан и что это не новый расчёт.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86600" y="1783080"/>
            <a:ext cx="4434840" cy="402336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0" y="1965960"/>
            <a:ext cx="3977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 i="0">
                <a:solidFill>
                  <a:srgbClr val="1D4ED8"/>
                </a:solidFill>
                <a:latin typeface="Arial"/>
              </a:rPr>
              <a:t>Снимки демо-режима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33172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4213D"/>
                </a:solidFill>
                <a:latin typeface="Arial"/>
              </a:rPr>
              <a:t>lam-50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0" y="233172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ламинар, Re = 50 — установившееся обтекание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2807208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4213D"/>
                </a:solidFill>
                <a:latin typeface="Arial"/>
              </a:rPr>
              <a:t>lam-300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0" y="2807208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ламинар, Re = 300 — отрыв и неустойчивость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3282696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4213D"/>
                </a:solidFill>
                <a:latin typeface="Arial"/>
              </a:rPr>
              <a:t>les-1000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3282696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LES, Re = 1000 — вихревая структура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0" y="3758184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4213D"/>
                </a:solidFill>
                <a:latin typeface="Arial"/>
              </a:rPr>
              <a:t>gable-50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0" y="3758184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двускатная крыша — другая геометрия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0" y="4233672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4213D"/>
                </a:solidFill>
                <a:latin typeface="Arial"/>
              </a:rPr>
              <a:t>wide-50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4233672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5B6B86"/>
                </a:solidFill>
                <a:latin typeface="Arial"/>
              </a:rPr>
              <a:t>широкое здание, B = 2H — другая ширина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0" y="4754880"/>
            <a:ext cx="3977639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Все снимки посчитаны настоящим расчётом: в meta.truth файла demo.js сказано прямо, чем и на какой сетке.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Инструкция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Как пользоваться: восемь шагов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19933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4871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Откройте вкладку «Расчёт»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9718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выберите режим: расчёт в браузере или демо-режим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20440" y="18288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21608" y="19933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8" y="24871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Задайте поток и здание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1608" y="29718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U∞, высота H, ширина B, положение по потоку, тип крыши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18288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10528" y="19933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0528" y="24871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Задайте число Рейнольдса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8" y="29718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ν подставится как U∞·H/Re; чтобы задать ν вручную — снимите галочку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98280" y="18288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99448" y="19933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99448" y="24871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Выберите режим течения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9448" y="29718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ламинарный при Re ≲ 1000, LES — при больших 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38862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2688" y="40507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45445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Задайте сетку и итерации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292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nx × ny и число итераций; смена геометрии пересчитывает поле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20440" y="38862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721608" y="40507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21608" y="45445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Нажмите «Рассчитать»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21608" y="50292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расчёт идёт в браузере; «Остановить» прерывает его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862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10528" y="40507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0528" y="45445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Смотрите результат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10528" y="50292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картины, линии тока, профили, таблицу; при нужде — выгрузка в CSV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98280" y="3886200"/>
            <a:ext cx="2606040" cy="17830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299448" y="4050792"/>
            <a:ext cx="548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DDE4EE"/>
                </a:solidFill>
                <a:latin typeface="Arial"/>
              </a:rPr>
              <a:t>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99448" y="4544568"/>
            <a:ext cx="2240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4213D"/>
                </a:solidFill>
                <a:latin typeface="Arial"/>
              </a:rPr>
              <a:t>Сравните с эталоном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99448" y="5029200"/>
            <a:ext cx="2240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5B6B86"/>
                </a:solidFill>
                <a:latin typeface="Arial"/>
              </a:rPr>
              <a:t>с кривыми из data/reference.js и с тем, что вы ожидали увидеть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5943600"/>
            <a:ext cx="10789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1">
                <a:solidFill>
                  <a:srgbClr val="5B6B86"/>
                </a:solidFill>
                <a:latin typeface="Arial"/>
              </a:rPr>
              <a:t>Подробное описание каждого параметра и типичные ошибки — в файле инструкции и в разделе «Инструкция» программы.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Чего она не делает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Ограничения программы: честный список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667512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Двумерность </a:t>
            </a:r>
            <a:r>
              <a:rPr sz="1350">
                <a:solidFill>
                  <a:srgbClr val="14213D"/>
                </a:solidFill>
                <a:latin typeface="Arial"/>
              </a:rPr>
              <a:t>нет боковых вихрей, нет вторичных течений, нет «настоящего» трёхмерного отрыва на углах.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Сетка не разрешает мелкие вихри </a:t>
            </a:r>
            <a:r>
              <a:rPr sz="1350">
                <a:solidFill>
                  <a:srgbClr val="14213D"/>
                </a:solidFill>
                <a:latin typeface="Arial"/>
              </a:rPr>
              <a:t>результат LES-режима качественный; в нём остаются и сеточные пульсации.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Пограничный слой не разрешён </a:t>
            </a:r>
            <a:r>
              <a:rPr sz="1350">
                <a:solidFill>
                  <a:srgbClr val="14213D"/>
                </a:solidFill>
                <a:latin typeface="Arial"/>
              </a:rPr>
              <a:t>в ламинарном режиме перенос в пристенной зоне определяется молекулярной вязкостью, а в реальности — турбулентной.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Сжимаемость пренебрегается </a:t>
            </a:r>
            <a:r>
              <a:rPr sz="1350">
                <a:solidFill>
                  <a:srgbClr val="14213D"/>
                </a:solidFill>
                <a:latin typeface="Arial"/>
              </a:rPr>
              <a:t>допустимо при Ma ≤ 0,17; при больших скоростях программа уменьшает шаг по времени, а не «ускоряет» физику.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Вход стационарен </a:t>
            </a:r>
            <a:r>
              <a:rPr sz="1350">
                <a:solidFill>
                  <a:srgbClr val="14213D"/>
                </a:solidFill>
                <a:latin typeface="Arial"/>
              </a:rPr>
              <a:t>спектр порывов реального ветра не воспроизводится — а именно порывы дают пиковые нагрузки на фасад.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Верхняя граница — искусственная </a:t>
            </a:r>
            <a:r>
              <a:rPr sz="1350">
                <a:solidFill>
                  <a:srgbClr val="14213D"/>
                </a:solidFill>
                <a:latin typeface="Arial"/>
              </a:rPr>
              <a:t>условие свободного потока отражает вихревые возмущения обратно. Проверяйте устойчивость картины к границам: отодвиньте верх, смените вход.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50" b="1">
                <a:solidFill>
                  <a:srgbClr val="1D4ED8"/>
                </a:solidFill>
                <a:latin typeface="Arial"/>
              </a:rPr>
              <a:t>—  </a:t>
            </a:r>
            <a:r>
              <a:rPr sz="1350" b="1">
                <a:solidFill>
                  <a:srgbClr val="14213D"/>
                </a:solidFill>
                <a:latin typeface="Arial"/>
              </a:rPr>
              <a:t>Числа — не проектные </a:t>
            </a:r>
            <a:r>
              <a:rPr sz="1350">
                <a:solidFill>
                  <a:srgbClr val="14213D"/>
                </a:solidFill>
                <a:latin typeface="Arial"/>
              </a:rPr>
              <a:t>Cd завышен в первую очередь из-за грубой сетки (завышенное базовое разрежение за зданием), затем из-за двумерности, и только потом из-за блокировки канала. Проектные значения — из стандартов и натурных измерений.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26679" y="1783080"/>
            <a:ext cx="3794760" cy="402336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965960"/>
            <a:ext cx="3337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 i="0">
                <a:solidFill>
                  <a:srgbClr val="1D4ED8"/>
                </a:solidFill>
                <a:latin typeface="Arial"/>
              </a:rPr>
              <a:t>Что программа всё-таки даёт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286000"/>
            <a:ext cx="333756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Понимание структуры течения </a:t>
            </a:r>
            <a:r>
              <a:rPr sz="1300">
                <a:solidFill>
                  <a:srgbClr val="14213D"/>
                </a:solidFill>
                <a:latin typeface="Arial"/>
              </a:rPr>
              <a:t>где отрыв, где зона низкого давления, как формируется след.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Проверяемый ламинарный режим </a:t>
            </a:r>
            <a:r>
              <a:rPr sz="1300">
                <a:solidFill>
                  <a:srgbClr val="14213D"/>
                </a:solidFill>
                <a:latin typeface="Arial"/>
              </a:rPr>
              <a:t>на Re ≲ 1000 результат можно сопоставить с эталоном.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Сравнение геометрий </a:t>
            </a:r>
            <a:r>
              <a:rPr sz="1300">
                <a:solidFill>
                  <a:srgbClr val="14213D"/>
                </a:solidFill>
                <a:latin typeface="Arial"/>
              </a:rPr>
              <a:t>что меняет ширина, высота и форма крыши.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sz="1300" b="1">
                <a:solidFill>
                  <a:srgbClr val="1D4ED8"/>
                </a:solidFill>
                <a:latin typeface="Arial"/>
              </a:rPr>
              <a:t>—  </a:t>
            </a:r>
            <a:r>
              <a:rPr sz="1300" b="1">
                <a:solidFill>
                  <a:srgbClr val="14213D"/>
                </a:solidFill>
                <a:latin typeface="Arial"/>
              </a:rPr>
              <a:t>Связь с физикой, а не с прибором </a:t>
            </a:r>
            <a:r>
              <a:rPr sz="1300">
                <a:solidFill>
                  <a:srgbClr val="14213D"/>
                </a:solidFill>
                <a:latin typeface="Arial"/>
              </a:rPr>
              <a:t>каждое число в интерфейсе объяснимо.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891B2"/>
                </a:solidFill>
                <a:latin typeface="Arial"/>
              </a:rPr>
              <a:t>Заключение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40080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4213D"/>
                </a:solidFill>
                <a:latin typeface="Arial"/>
              </a:rPr>
              <a:t>Итоги и следующие шаги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44752"/>
            <a:ext cx="1371600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Расчёт обтекания одиночного здания · учебная программа CFD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5B6B86"/>
                </a:solidFill>
                <a:latin typeface="Arial"/>
              </a:rPr>
              <a:t>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783080"/>
            <a:ext cx="5212080" cy="4114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96596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D4ED8"/>
                </a:solidFill>
                <a:latin typeface="Arial"/>
              </a:rPr>
              <a:t>Что сделано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286000"/>
            <a:ext cx="4754880" cy="3383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Учебная программа считает обтекание здания прямо в браузере — без сервера, без установки, офлайн.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Решатель — LBM D2Q9 с BGK-столкновением, масштабирование безразмерное: физика не искажается.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Два режима с честными границами применимости: проверяемый ламинарный и качественный LES.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Физические проверки встроены в расчёт, а не вынесены в длинный текст.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Пять демо-снимков — настоящие расчёты, а не картинки.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783080"/>
            <a:ext cx="5257800" cy="4114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196596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0891B2"/>
                </a:solidFill>
                <a:latin typeface="Arial"/>
              </a:rPr>
              <a:t>Что дальше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286000"/>
            <a:ext cx="4800600" cy="3383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Усреднение по времени и спектр срыва </a:t>
            </a:r>
            <a:r>
              <a:rPr sz="1400">
                <a:solidFill>
                  <a:srgbClr val="14213D"/>
                </a:solidFill>
                <a:latin typeface="Arial"/>
              </a:rPr>
              <a:t>то, чего программе не хватает для честного сравнения с опытом по Cd и St.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Трёхмерная постановка и пристенные функции </a:t>
            </a:r>
            <a:r>
              <a:rPr sz="1400">
                <a:solidFill>
                  <a:srgbClr val="14213D"/>
                </a:solidFill>
                <a:latin typeface="Arial"/>
              </a:rPr>
              <a:t>без них ветровая нагрузка на фасаде останется качественной.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Нестационарный вход </a:t>
            </a:r>
            <a:r>
              <a:rPr sz="1400">
                <a:solidFill>
                  <a:srgbClr val="14213D"/>
                </a:solidFill>
                <a:latin typeface="Arial"/>
              </a:rPr>
              <a:t>порывы, а не стационарный ветер — именно они определяют пиковые нагрузки.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 b="1">
                <a:solidFill>
                  <a:srgbClr val="14213D"/>
                </a:solidFill>
                <a:latin typeface="Arial"/>
              </a:rPr>
              <a:t>Связка с OpenFOAM </a:t>
            </a:r>
            <a:r>
              <a:rPr sz="1400">
                <a:solidFill>
                  <a:srgbClr val="14213D"/>
                </a:solidFill>
                <a:latin typeface="Arial"/>
              </a:rPr>
              <a:t>количественные Cd и Cp для конкретного здания — только там.</a:t>
            </a:r>
          </a:p>
          <a:p>
            <a:pPr>
              <a:lnSpc>
                <a:spcPct val="106000"/>
              </a:lnSpc>
              <a:spcAft>
                <a:spcPts val="900"/>
              </a:spcAft>
            </a:pPr>
            <a:r>
              <a:rPr sz="1400" b="1">
                <a:solidFill>
                  <a:srgbClr val="1D4ED8"/>
                </a:solidFill>
                <a:latin typeface="Arial"/>
              </a:rPr>
              <a:t>—  </a:t>
            </a:r>
            <a:r>
              <a:rPr sz="1400">
                <a:solidFill>
                  <a:srgbClr val="14213D"/>
                </a:solidFill>
                <a:latin typeface="Arial"/>
              </a:rPr>
              <a:t>Сценарий показа: откройте демо-режим, поменяйте геометрию и найдите, где начинается отрыв.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035040"/>
            <a:ext cx="10789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 i="0">
                <a:solidFill>
                  <a:srgbClr val="5B6B86"/>
                </a:solidFill>
                <a:latin typeface="Arial"/>
              </a:rPr>
              <a:t>Расчёт обтекания одиночного здания · LBM D2Q9 в браузере · cfd.expert-val.ru/building/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